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6" r:id="rId9"/>
    <p:sldId id="265" r:id="rId10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60" autoAdjust="0"/>
  </p:normalViewPr>
  <p:slideViewPr>
    <p:cSldViewPr>
      <p:cViewPr varScale="1">
        <p:scale>
          <a:sx n="107" d="100"/>
          <a:sy n="107" d="100"/>
        </p:scale>
        <p:origin x="714" y="11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DejaVu Sans"/>
                <a:cs typeface="DejaVu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1">
                <a:solidFill>
                  <a:schemeClr val="bg1"/>
                </a:solidFill>
                <a:latin typeface="DejaVu Sans"/>
                <a:cs typeface="DejaVu Sa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DejaVu Sans"/>
                <a:cs typeface="DejaVu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DejaVu Sans"/>
                <a:cs typeface="DejaVu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5265" y="1835150"/>
            <a:ext cx="11761469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bg1"/>
                </a:solidFill>
                <a:latin typeface="DejaVu Sans"/>
                <a:cs typeface="DejaVu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50875" y="1725930"/>
            <a:ext cx="10890249" cy="3520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1">
                <a:solidFill>
                  <a:schemeClr val="bg1"/>
                </a:solidFill>
                <a:latin typeface="DejaVu Sans"/>
                <a:cs typeface="DejaVu Sa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12192000" cy="6856730"/>
          </a:xfrm>
          <a:custGeom>
            <a:avLst/>
            <a:gdLst/>
            <a:ahLst/>
            <a:cxnLst/>
            <a:rect l="l" t="t" r="r" b="b"/>
            <a:pathLst>
              <a:path w="12192000" h="6856730">
                <a:moveTo>
                  <a:pt x="12192000" y="0"/>
                </a:moveTo>
                <a:lnTo>
                  <a:pt x="0" y="0"/>
                </a:lnTo>
                <a:lnTo>
                  <a:pt x="0" y="6856730"/>
                </a:lnTo>
                <a:lnTo>
                  <a:pt x="12192000" y="685673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-6289" y="0"/>
            <a:ext cx="12204700" cy="6870700"/>
            <a:chOff x="-6289" y="0"/>
            <a:chExt cx="12204700" cy="68707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2192000" cy="6856730"/>
            </a:xfrm>
            <a:custGeom>
              <a:avLst/>
              <a:gdLst/>
              <a:ahLst/>
              <a:cxnLst/>
              <a:rect l="l" t="t" r="r" b="b"/>
              <a:pathLst>
                <a:path w="12192000" h="6856730">
                  <a:moveTo>
                    <a:pt x="12192000" y="0"/>
                  </a:moveTo>
                  <a:lnTo>
                    <a:pt x="0" y="0"/>
                  </a:lnTo>
                  <a:lnTo>
                    <a:pt x="0" y="685673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6286" y="0"/>
              <a:ext cx="12204700" cy="6870700"/>
            </a:xfrm>
            <a:custGeom>
              <a:avLst/>
              <a:gdLst/>
              <a:ahLst/>
              <a:cxnLst/>
              <a:rect l="l" t="t" r="r" b="b"/>
              <a:pathLst>
                <a:path w="12204700" h="6870700">
                  <a:moveTo>
                    <a:pt x="12573" y="6286"/>
                  </a:moveTo>
                  <a:lnTo>
                    <a:pt x="10731" y="1841"/>
                  </a:lnTo>
                  <a:lnTo>
                    <a:pt x="6286" y="0"/>
                  </a:lnTo>
                  <a:lnTo>
                    <a:pt x="1841" y="1841"/>
                  </a:lnTo>
                  <a:lnTo>
                    <a:pt x="0" y="6286"/>
                  </a:lnTo>
                  <a:lnTo>
                    <a:pt x="1841" y="10744"/>
                  </a:lnTo>
                  <a:lnTo>
                    <a:pt x="6286" y="12585"/>
                  </a:lnTo>
                  <a:lnTo>
                    <a:pt x="10731" y="10744"/>
                  </a:lnTo>
                  <a:lnTo>
                    <a:pt x="12573" y="6286"/>
                  </a:lnTo>
                  <a:close/>
                </a:path>
                <a:path w="12204700" h="6870700">
                  <a:moveTo>
                    <a:pt x="12204573" y="6864286"/>
                  </a:moveTo>
                  <a:lnTo>
                    <a:pt x="12202732" y="6859841"/>
                  </a:lnTo>
                  <a:lnTo>
                    <a:pt x="12198287" y="6858000"/>
                  </a:lnTo>
                  <a:lnTo>
                    <a:pt x="12193829" y="6859841"/>
                  </a:lnTo>
                  <a:lnTo>
                    <a:pt x="12191987" y="6864286"/>
                  </a:lnTo>
                  <a:lnTo>
                    <a:pt x="12193829" y="6868731"/>
                  </a:lnTo>
                  <a:lnTo>
                    <a:pt x="12198287" y="6870573"/>
                  </a:lnTo>
                  <a:lnTo>
                    <a:pt x="12202732" y="6868731"/>
                  </a:lnTo>
                  <a:lnTo>
                    <a:pt x="12204573" y="68642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-914400" y="1447800"/>
            <a:ext cx="11761469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9940" algn="ctr">
              <a:lnSpc>
                <a:spcPct val="100000"/>
              </a:lnSpc>
              <a:spcBef>
                <a:spcPts val="100"/>
              </a:spcBef>
            </a:pPr>
            <a:r>
              <a:rPr lang="pt-PT" spc="-175" dirty="0"/>
              <a:t>         </a:t>
            </a:r>
            <a:r>
              <a:rPr lang="pt-PT" sz="4000" spc="-175" dirty="0">
                <a:latin typeface="Arial" panose="020B0604020202020204" pitchFamily="34" charset="0"/>
                <a:cs typeface="Arial" panose="020B0604020202020204" pitchFamily="34" charset="0"/>
              </a:rPr>
              <a:t>Transportes Aéreos</a:t>
            </a:r>
            <a:br>
              <a:rPr lang="pt-PT" sz="4000" spc="-175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PT" sz="4000" spc="-175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pt-PT" sz="3600" spc="-175" dirty="0">
                <a:latin typeface="Arial" panose="020B0604020202020204" pitchFamily="34" charset="0"/>
                <a:cs typeface="Arial" panose="020B0604020202020204" pitchFamily="34" charset="0"/>
              </a:rPr>
              <a:t>Projeto nº 2</a:t>
            </a:r>
            <a:endParaRPr sz="3600" spc="-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5800" y="4572000"/>
            <a:ext cx="6934200" cy="13003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366395" algn="l"/>
              </a:tabLst>
            </a:pPr>
            <a:r>
              <a:rPr sz="2400" spc="-50" dirty="0">
                <a:solidFill>
                  <a:srgbClr val="FFFFFF"/>
                </a:solidFill>
                <a:latin typeface="Liberation Sans"/>
                <a:cs typeface="Liberation Sans"/>
              </a:rPr>
              <a:t>•</a:t>
            </a:r>
            <a:r>
              <a:rPr sz="2400" dirty="0">
                <a:solidFill>
                  <a:srgbClr val="FFFFFF"/>
                </a:solidFill>
                <a:latin typeface="Liberation Sans"/>
                <a:cs typeface="Liberation Sans"/>
              </a:rPr>
              <a:t>	</a:t>
            </a:r>
            <a:r>
              <a:rPr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António</a:t>
            </a:r>
            <a:r>
              <a:rPr sz="2400" spc="-4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Rodolfo</a:t>
            </a:r>
            <a:r>
              <a:rPr sz="2400" spc="-3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sz="2400" spc="-3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Almeida</a:t>
            </a:r>
            <a:r>
              <a:rPr sz="2400" spc="-1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Seara </a:t>
            </a:r>
            <a:r>
              <a:rPr sz="2400" spc="-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Ferreira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  <a:tabLst>
                <a:tab pos="366395" algn="l"/>
              </a:tabLst>
            </a:pPr>
            <a:r>
              <a:rPr sz="2400" spc="-5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PT"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João</a:t>
            </a:r>
            <a:r>
              <a:rPr lang="pt-PT" sz="2400" spc="-7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Afonso Oliveira Teixeira Santos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710"/>
              </a:spcBef>
              <a:tabLst>
                <a:tab pos="366395" algn="l"/>
              </a:tabLst>
            </a:pPr>
            <a:r>
              <a:rPr sz="2400" spc="-5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PT" sz="24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Jose</a:t>
            </a:r>
            <a:r>
              <a:rPr lang="pt-PT"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Pedro Trocado Ferreira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37270" y="569020"/>
            <a:ext cx="10975340" cy="5929630"/>
            <a:chOff x="537270" y="569020"/>
            <a:chExt cx="10975340" cy="5929630"/>
          </a:xfrm>
        </p:grpSpPr>
        <p:sp>
          <p:nvSpPr>
            <p:cNvPr id="4" name="object 4"/>
            <p:cNvSpPr/>
            <p:nvPr/>
          </p:nvSpPr>
          <p:spPr>
            <a:xfrm>
              <a:off x="543559" y="575309"/>
              <a:ext cx="10962640" cy="5915660"/>
            </a:xfrm>
            <a:custGeom>
              <a:avLst/>
              <a:gdLst/>
              <a:ahLst/>
              <a:cxnLst/>
              <a:rect l="l" t="t" r="r" b="b"/>
              <a:pathLst>
                <a:path w="10962640" h="5915660">
                  <a:moveTo>
                    <a:pt x="10962640" y="0"/>
                  </a:moveTo>
                  <a:lnTo>
                    <a:pt x="0" y="0"/>
                  </a:lnTo>
                  <a:lnTo>
                    <a:pt x="0" y="5915660"/>
                  </a:lnTo>
                  <a:lnTo>
                    <a:pt x="10962640" y="5915660"/>
                  </a:lnTo>
                  <a:lnTo>
                    <a:pt x="10962640" y="0"/>
                  </a:lnTo>
                  <a:close/>
                </a:path>
              </a:pathLst>
            </a:custGeom>
            <a:solidFill>
              <a:srgbClr val="FFFFFF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3559" y="575309"/>
              <a:ext cx="10962640" cy="5915660"/>
            </a:xfrm>
            <a:custGeom>
              <a:avLst/>
              <a:gdLst/>
              <a:ahLst/>
              <a:cxnLst/>
              <a:rect l="l" t="t" r="r" b="b"/>
              <a:pathLst>
                <a:path w="10962640" h="5915660">
                  <a:moveTo>
                    <a:pt x="0" y="5915660"/>
                  </a:moveTo>
                  <a:lnTo>
                    <a:pt x="10962640" y="5915660"/>
                  </a:lnTo>
                  <a:lnTo>
                    <a:pt x="10962640" y="0"/>
                  </a:lnTo>
                  <a:lnTo>
                    <a:pt x="0" y="0"/>
                  </a:lnTo>
                  <a:lnTo>
                    <a:pt x="0" y="5915660"/>
                  </a:lnTo>
                  <a:close/>
                </a:path>
              </a:pathLst>
            </a:custGeom>
            <a:ln w="12579">
              <a:solidFill>
                <a:srgbClr val="6EAB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7260" y="569023"/>
              <a:ext cx="10975340" cy="5929630"/>
            </a:xfrm>
            <a:custGeom>
              <a:avLst/>
              <a:gdLst/>
              <a:ahLst/>
              <a:cxnLst/>
              <a:rect l="l" t="t" r="r" b="b"/>
              <a:pathLst>
                <a:path w="10975340" h="5929630">
                  <a:moveTo>
                    <a:pt x="12585" y="6286"/>
                  </a:moveTo>
                  <a:lnTo>
                    <a:pt x="10744" y="1841"/>
                  </a:lnTo>
                  <a:lnTo>
                    <a:pt x="6299" y="0"/>
                  </a:lnTo>
                  <a:lnTo>
                    <a:pt x="1841" y="1841"/>
                  </a:lnTo>
                  <a:lnTo>
                    <a:pt x="0" y="6286"/>
                  </a:lnTo>
                  <a:lnTo>
                    <a:pt x="1841" y="10744"/>
                  </a:lnTo>
                  <a:lnTo>
                    <a:pt x="6299" y="12585"/>
                  </a:lnTo>
                  <a:lnTo>
                    <a:pt x="10744" y="10744"/>
                  </a:lnTo>
                  <a:lnTo>
                    <a:pt x="12585" y="6286"/>
                  </a:lnTo>
                  <a:close/>
                </a:path>
                <a:path w="10975340" h="5929630">
                  <a:moveTo>
                    <a:pt x="10975226" y="5923216"/>
                  </a:moveTo>
                  <a:lnTo>
                    <a:pt x="10973384" y="5918771"/>
                  </a:lnTo>
                  <a:lnTo>
                    <a:pt x="10968939" y="5916930"/>
                  </a:lnTo>
                  <a:lnTo>
                    <a:pt x="10964482" y="5918771"/>
                  </a:lnTo>
                  <a:lnTo>
                    <a:pt x="10962640" y="5923216"/>
                  </a:lnTo>
                  <a:lnTo>
                    <a:pt x="10964482" y="5927674"/>
                  </a:lnTo>
                  <a:lnTo>
                    <a:pt x="10968939" y="5929515"/>
                  </a:lnTo>
                  <a:lnTo>
                    <a:pt x="10973384" y="5927674"/>
                  </a:lnTo>
                  <a:lnTo>
                    <a:pt x="10975226" y="5923216"/>
                  </a:lnTo>
                  <a:close/>
                </a:path>
              </a:pathLst>
            </a:custGeom>
            <a:solidFill>
              <a:srgbClr val="6EAB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0" y="0"/>
            <a:ext cx="12192000" cy="6856730"/>
          </a:xfrm>
          <a:custGeom>
            <a:avLst/>
            <a:gdLst/>
            <a:ahLst/>
            <a:cxnLst/>
            <a:rect l="l" t="t" r="r" b="b"/>
            <a:pathLst>
              <a:path w="12192000" h="6856730">
                <a:moveTo>
                  <a:pt x="12192000" y="0"/>
                </a:moveTo>
                <a:lnTo>
                  <a:pt x="0" y="0"/>
                </a:lnTo>
                <a:lnTo>
                  <a:pt x="0" y="6856730"/>
                </a:lnTo>
                <a:lnTo>
                  <a:pt x="12192000" y="685673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16939" y="638809"/>
            <a:ext cx="1005586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600" spc="-45" dirty="0">
                <a:latin typeface="Arial" panose="020B0604020202020204" pitchFamily="34" charset="0"/>
                <a:cs typeface="Arial" panose="020B0604020202020204" pitchFamily="34" charset="0"/>
              </a:rPr>
              <a:t>Leitura dos dados fornecidos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6939" y="1859279"/>
            <a:ext cx="9916160" cy="26109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97485">
              <a:lnSpc>
                <a:spcPct val="100000"/>
              </a:lnSpc>
              <a:spcBef>
                <a:spcPts val="100"/>
              </a:spcBef>
            </a:pPr>
            <a:r>
              <a:rPr lang="pt-PT" sz="2400" i="1" spc="-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leitura dos dados fornecidos nos ficheiros </a:t>
            </a:r>
            <a:r>
              <a:rPr lang="pt-PT" sz="2400" i="1" spc="-1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csv</a:t>
            </a:r>
            <a:r>
              <a:rPr lang="pt-PT" sz="2400" i="1" spc="-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realizou-se através de 3 funções pertencentes à classe manager que conseguiam ler os dados através da função </a:t>
            </a:r>
            <a:r>
              <a:rPr lang="pt-PT" sz="2400" i="1" spc="-1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getline</a:t>
            </a:r>
            <a:r>
              <a:rPr lang="pt-PT" sz="2400" i="1" spc="-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armazenando estes em duas estruturas de dados, listas e </a:t>
            </a:r>
            <a:r>
              <a:rPr lang="pt-PT" sz="2400" i="1" spc="-1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HashTables</a:t>
            </a:r>
            <a:r>
              <a:rPr lang="pt-PT" sz="2400" i="1" spc="-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2700" marR="197485">
              <a:lnSpc>
                <a:spcPct val="100000"/>
              </a:lnSpc>
              <a:spcBef>
                <a:spcPts val="100"/>
              </a:spcBef>
            </a:pPr>
            <a:r>
              <a:rPr lang="pt-PT" sz="2400" i="1" spc="-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Cada vez que o programa é iniciado, a função manager é chamada dando </a:t>
            </a:r>
            <a:r>
              <a:rPr lang="pt-PT" sz="2400" i="1" spc="-1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</a:t>
            </a:r>
            <a:r>
              <a:rPr lang="pt-PT" sz="2400" i="1" spc="-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todos os dados sendo fácil e simples o seu acesso e utilização para diversos fins.</a:t>
            </a:r>
            <a:endParaRPr lang="pt-PT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06460" y="471230"/>
            <a:ext cx="11029950" cy="5859780"/>
            <a:chOff x="406460" y="471230"/>
            <a:chExt cx="11029950" cy="5859780"/>
          </a:xfrm>
        </p:grpSpPr>
        <p:sp>
          <p:nvSpPr>
            <p:cNvPr id="4" name="object 4"/>
            <p:cNvSpPr/>
            <p:nvPr/>
          </p:nvSpPr>
          <p:spPr>
            <a:xfrm>
              <a:off x="412749" y="477520"/>
              <a:ext cx="11017250" cy="5845810"/>
            </a:xfrm>
            <a:custGeom>
              <a:avLst/>
              <a:gdLst/>
              <a:ahLst/>
              <a:cxnLst/>
              <a:rect l="l" t="t" r="r" b="b"/>
              <a:pathLst>
                <a:path w="11017250" h="5845810">
                  <a:moveTo>
                    <a:pt x="11017250" y="0"/>
                  </a:moveTo>
                  <a:lnTo>
                    <a:pt x="0" y="0"/>
                  </a:lnTo>
                  <a:lnTo>
                    <a:pt x="0" y="5845809"/>
                  </a:lnTo>
                  <a:lnTo>
                    <a:pt x="11017250" y="5845809"/>
                  </a:lnTo>
                  <a:lnTo>
                    <a:pt x="11017250" y="0"/>
                  </a:lnTo>
                  <a:close/>
                </a:path>
              </a:pathLst>
            </a:custGeom>
            <a:solidFill>
              <a:srgbClr val="FFFFFF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12749" y="477520"/>
              <a:ext cx="11017250" cy="5845810"/>
            </a:xfrm>
            <a:custGeom>
              <a:avLst/>
              <a:gdLst/>
              <a:ahLst/>
              <a:cxnLst/>
              <a:rect l="l" t="t" r="r" b="b"/>
              <a:pathLst>
                <a:path w="11017250" h="5845810">
                  <a:moveTo>
                    <a:pt x="0" y="5845809"/>
                  </a:moveTo>
                  <a:lnTo>
                    <a:pt x="11017250" y="5845809"/>
                  </a:lnTo>
                  <a:lnTo>
                    <a:pt x="11017250" y="0"/>
                  </a:lnTo>
                  <a:lnTo>
                    <a:pt x="0" y="0"/>
                  </a:lnTo>
                  <a:lnTo>
                    <a:pt x="0" y="5845809"/>
                  </a:lnTo>
                  <a:close/>
                </a:path>
              </a:pathLst>
            </a:custGeom>
            <a:ln w="12579">
              <a:solidFill>
                <a:srgbClr val="6EAB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06450" y="471233"/>
              <a:ext cx="11029950" cy="5859780"/>
            </a:xfrm>
            <a:custGeom>
              <a:avLst/>
              <a:gdLst/>
              <a:ahLst/>
              <a:cxnLst/>
              <a:rect l="l" t="t" r="r" b="b"/>
              <a:pathLst>
                <a:path w="11029950" h="5859780">
                  <a:moveTo>
                    <a:pt x="12585" y="6286"/>
                  </a:moveTo>
                  <a:lnTo>
                    <a:pt x="10744" y="1841"/>
                  </a:lnTo>
                  <a:lnTo>
                    <a:pt x="6299" y="0"/>
                  </a:lnTo>
                  <a:lnTo>
                    <a:pt x="1841" y="1841"/>
                  </a:lnTo>
                  <a:lnTo>
                    <a:pt x="0" y="6286"/>
                  </a:lnTo>
                  <a:lnTo>
                    <a:pt x="1841" y="10744"/>
                  </a:lnTo>
                  <a:lnTo>
                    <a:pt x="6299" y="12585"/>
                  </a:lnTo>
                  <a:lnTo>
                    <a:pt x="10744" y="10744"/>
                  </a:lnTo>
                  <a:lnTo>
                    <a:pt x="12585" y="6286"/>
                  </a:lnTo>
                  <a:close/>
                </a:path>
                <a:path w="11029950" h="5859780">
                  <a:moveTo>
                    <a:pt x="11029836" y="5853366"/>
                  </a:moveTo>
                  <a:lnTo>
                    <a:pt x="11027994" y="5848921"/>
                  </a:lnTo>
                  <a:lnTo>
                    <a:pt x="11023549" y="5847080"/>
                  </a:lnTo>
                  <a:lnTo>
                    <a:pt x="11019092" y="5848921"/>
                  </a:lnTo>
                  <a:lnTo>
                    <a:pt x="11017250" y="5853366"/>
                  </a:lnTo>
                  <a:lnTo>
                    <a:pt x="11019092" y="5857824"/>
                  </a:lnTo>
                  <a:lnTo>
                    <a:pt x="11023549" y="5859665"/>
                  </a:lnTo>
                  <a:lnTo>
                    <a:pt x="11027994" y="5857824"/>
                  </a:lnTo>
                  <a:lnTo>
                    <a:pt x="11029836" y="5853366"/>
                  </a:lnTo>
                  <a:close/>
                </a:path>
              </a:pathLst>
            </a:custGeom>
            <a:solidFill>
              <a:srgbClr val="6EAB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-30332" y="0"/>
            <a:ext cx="12192000" cy="6856730"/>
          </a:xfrm>
          <a:custGeom>
            <a:avLst/>
            <a:gdLst/>
            <a:ahLst/>
            <a:cxnLst/>
            <a:rect l="l" t="t" r="r" b="b"/>
            <a:pathLst>
              <a:path w="12192000" h="6856730">
                <a:moveTo>
                  <a:pt x="12192000" y="0"/>
                </a:moveTo>
                <a:lnTo>
                  <a:pt x="0" y="0"/>
                </a:lnTo>
                <a:lnTo>
                  <a:pt x="0" y="6856730"/>
                </a:lnTo>
                <a:lnTo>
                  <a:pt x="12192000" y="685673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70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93443" y="566906"/>
            <a:ext cx="1005586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600" spc="-114" dirty="0">
                <a:latin typeface="Arial" panose="020B0604020202020204" pitchFamily="34" charset="0"/>
                <a:cs typeface="Arial" panose="020B0604020202020204" pitchFamily="34" charset="0"/>
              </a:rPr>
              <a:t>Grafo utilizado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129912-8823-2EA1-77A9-83A283214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1295400"/>
            <a:ext cx="6636058" cy="48439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15680" y="674430"/>
            <a:ext cx="10985500" cy="4253230"/>
            <a:chOff x="515680" y="674430"/>
            <a:chExt cx="10985500" cy="4253230"/>
          </a:xfrm>
        </p:grpSpPr>
        <p:sp>
          <p:nvSpPr>
            <p:cNvPr id="4" name="object 4"/>
            <p:cNvSpPr/>
            <p:nvPr/>
          </p:nvSpPr>
          <p:spPr>
            <a:xfrm>
              <a:off x="521970" y="680720"/>
              <a:ext cx="10972800" cy="4239260"/>
            </a:xfrm>
            <a:custGeom>
              <a:avLst/>
              <a:gdLst/>
              <a:ahLst/>
              <a:cxnLst/>
              <a:rect l="l" t="t" r="r" b="b"/>
              <a:pathLst>
                <a:path w="10972800" h="4239260">
                  <a:moveTo>
                    <a:pt x="10972800" y="0"/>
                  </a:moveTo>
                  <a:lnTo>
                    <a:pt x="0" y="0"/>
                  </a:lnTo>
                  <a:lnTo>
                    <a:pt x="0" y="4239259"/>
                  </a:lnTo>
                  <a:lnTo>
                    <a:pt x="10972800" y="4239259"/>
                  </a:lnTo>
                  <a:lnTo>
                    <a:pt x="10972800" y="0"/>
                  </a:lnTo>
                  <a:close/>
                </a:path>
              </a:pathLst>
            </a:custGeom>
            <a:solidFill>
              <a:srgbClr val="FFFFFF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21970" y="680720"/>
              <a:ext cx="10972800" cy="4239260"/>
            </a:xfrm>
            <a:custGeom>
              <a:avLst/>
              <a:gdLst/>
              <a:ahLst/>
              <a:cxnLst/>
              <a:rect l="l" t="t" r="r" b="b"/>
              <a:pathLst>
                <a:path w="10972800" h="4239260">
                  <a:moveTo>
                    <a:pt x="0" y="4239259"/>
                  </a:moveTo>
                  <a:lnTo>
                    <a:pt x="10972800" y="4239259"/>
                  </a:lnTo>
                  <a:lnTo>
                    <a:pt x="10972800" y="0"/>
                  </a:lnTo>
                  <a:lnTo>
                    <a:pt x="0" y="0"/>
                  </a:lnTo>
                  <a:lnTo>
                    <a:pt x="0" y="4239259"/>
                  </a:lnTo>
                  <a:close/>
                </a:path>
              </a:pathLst>
            </a:custGeom>
            <a:ln w="12579">
              <a:solidFill>
                <a:srgbClr val="6EAB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15670" y="674433"/>
              <a:ext cx="10985500" cy="4253230"/>
            </a:xfrm>
            <a:custGeom>
              <a:avLst/>
              <a:gdLst/>
              <a:ahLst/>
              <a:cxnLst/>
              <a:rect l="l" t="t" r="r" b="b"/>
              <a:pathLst>
                <a:path w="10985500" h="4253230">
                  <a:moveTo>
                    <a:pt x="12585" y="6286"/>
                  </a:moveTo>
                  <a:lnTo>
                    <a:pt x="10744" y="1841"/>
                  </a:lnTo>
                  <a:lnTo>
                    <a:pt x="6299" y="0"/>
                  </a:lnTo>
                  <a:lnTo>
                    <a:pt x="1841" y="1841"/>
                  </a:lnTo>
                  <a:lnTo>
                    <a:pt x="0" y="6286"/>
                  </a:lnTo>
                  <a:lnTo>
                    <a:pt x="1841" y="10744"/>
                  </a:lnTo>
                  <a:lnTo>
                    <a:pt x="6299" y="12585"/>
                  </a:lnTo>
                  <a:lnTo>
                    <a:pt x="10744" y="10744"/>
                  </a:lnTo>
                  <a:lnTo>
                    <a:pt x="12585" y="6286"/>
                  </a:lnTo>
                  <a:close/>
                </a:path>
                <a:path w="10985500" h="4253230">
                  <a:moveTo>
                    <a:pt x="10985386" y="4246816"/>
                  </a:moveTo>
                  <a:lnTo>
                    <a:pt x="10983544" y="4242371"/>
                  </a:lnTo>
                  <a:lnTo>
                    <a:pt x="10979099" y="4240530"/>
                  </a:lnTo>
                  <a:lnTo>
                    <a:pt x="10974642" y="4242371"/>
                  </a:lnTo>
                  <a:lnTo>
                    <a:pt x="10972800" y="4246816"/>
                  </a:lnTo>
                  <a:lnTo>
                    <a:pt x="10974642" y="4251274"/>
                  </a:lnTo>
                  <a:lnTo>
                    <a:pt x="10979099" y="4253115"/>
                  </a:lnTo>
                  <a:lnTo>
                    <a:pt x="10983544" y="4251274"/>
                  </a:lnTo>
                  <a:lnTo>
                    <a:pt x="10985386" y="4246816"/>
                  </a:lnTo>
                  <a:close/>
                </a:path>
              </a:pathLst>
            </a:custGeom>
            <a:solidFill>
              <a:srgbClr val="6EAB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0" y="0"/>
            <a:ext cx="12192000" cy="6856730"/>
          </a:xfrm>
          <a:custGeom>
            <a:avLst/>
            <a:gdLst/>
            <a:ahLst/>
            <a:cxnLst/>
            <a:rect l="l" t="t" r="r" b="b"/>
            <a:pathLst>
              <a:path w="12192000" h="6856730">
                <a:moveTo>
                  <a:pt x="12192000" y="0"/>
                </a:moveTo>
                <a:lnTo>
                  <a:pt x="0" y="0"/>
                </a:lnTo>
                <a:lnTo>
                  <a:pt x="0" y="6856730"/>
                </a:lnTo>
                <a:lnTo>
                  <a:pt x="12192000" y="685673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209800" y="872554"/>
            <a:ext cx="826960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PT" sz="3600" dirty="0">
                <a:latin typeface="Arial" panose="020B0604020202020204" pitchFamily="34" charset="0"/>
                <a:cs typeface="Arial" panose="020B0604020202020204" pitchFamily="34" charset="0"/>
              </a:rPr>
              <a:t>ENUMERAÇÃO</a:t>
            </a:r>
            <a:r>
              <a:rPr lang="pt-PT" sz="3600" spc="-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3600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lang="pt-PT" sz="3600" spc="-1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3600" spc="-185" dirty="0">
                <a:latin typeface="Arial" panose="020B0604020202020204" pitchFamily="34" charset="0"/>
                <a:cs typeface="Arial" panose="020B0604020202020204" pitchFamily="34" charset="0"/>
              </a:rPr>
              <a:t>CLASSES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0B08007F-997A-DCFC-7DFC-BAC17FF8FE35}"/>
              </a:ext>
            </a:extLst>
          </p:cNvPr>
          <p:cNvSpPr txBox="1"/>
          <p:nvPr/>
        </p:nvSpPr>
        <p:spPr>
          <a:xfrm>
            <a:off x="724124" y="2036038"/>
            <a:ext cx="9916160" cy="15286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97485">
              <a:lnSpc>
                <a:spcPct val="100000"/>
              </a:lnSpc>
              <a:spcBef>
                <a:spcPts val="100"/>
              </a:spcBef>
            </a:pPr>
            <a:r>
              <a:rPr lang="pt-PT" sz="2400" i="1" spc="-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Classe </a:t>
            </a:r>
            <a:r>
              <a:rPr lang="pt-PT" sz="2400" i="1" spc="-1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</a:t>
            </a:r>
            <a:r>
              <a:rPr lang="pt-PT" sz="2400" i="1" spc="-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(Criação e implementação do grafo)</a:t>
            </a:r>
          </a:p>
          <a:p>
            <a:pPr marL="12700" marR="197485">
              <a:lnSpc>
                <a:spcPct val="100000"/>
              </a:lnSpc>
              <a:spcBef>
                <a:spcPts val="100"/>
              </a:spcBef>
            </a:pPr>
            <a:r>
              <a:rPr lang="pt-PT" sz="2400" i="1" spc="-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Classe </a:t>
            </a:r>
            <a:r>
              <a:rPr lang="pt-PT" sz="2400" i="1" spc="-1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Airline</a:t>
            </a:r>
            <a:r>
              <a:rPr lang="pt-PT" sz="2400" i="1" spc="-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(Dados sobre as Airlines)</a:t>
            </a:r>
          </a:p>
          <a:p>
            <a:pPr marL="12700" marR="197485">
              <a:lnSpc>
                <a:spcPct val="100000"/>
              </a:lnSpc>
              <a:spcBef>
                <a:spcPts val="100"/>
              </a:spcBef>
            </a:pPr>
            <a:r>
              <a:rPr lang="pt-PT" sz="2400" i="1" spc="-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Classe </a:t>
            </a:r>
            <a:r>
              <a:rPr lang="pt-PT" sz="2400" i="1" spc="-1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Airport</a:t>
            </a:r>
            <a:r>
              <a:rPr lang="pt-PT" sz="2400" i="1" spc="-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(Dados sobre os aeroportos)</a:t>
            </a:r>
          </a:p>
          <a:p>
            <a:pPr marL="12700" marR="197485">
              <a:lnSpc>
                <a:spcPct val="100000"/>
              </a:lnSpc>
              <a:spcBef>
                <a:spcPts val="100"/>
              </a:spcBef>
            </a:pPr>
            <a:r>
              <a:rPr lang="pt-PT" sz="2400" i="1" spc="-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Classe </a:t>
            </a:r>
            <a:r>
              <a:rPr lang="pt-PT" sz="2400" i="1" spc="-1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Flights</a:t>
            </a:r>
            <a:r>
              <a:rPr lang="pt-PT" sz="2400" i="1" spc="-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(Dados sobre os voos)</a:t>
            </a:r>
            <a:endParaRPr lang="pt-PT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11260" y="541080"/>
            <a:ext cx="10312400" cy="5642610"/>
            <a:chOff x="711260" y="541080"/>
            <a:chExt cx="10312400" cy="5642610"/>
          </a:xfrm>
        </p:grpSpPr>
        <p:sp>
          <p:nvSpPr>
            <p:cNvPr id="4" name="object 4"/>
            <p:cNvSpPr/>
            <p:nvPr/>
          </p:nvSpPr>
          <p:spPr>
            <a:xfrm>
              <a:off x="717549" y="547370"/>
              <a:ext cx="10298430" cy="5629910"/>
            </a:xfrm>
            <a:custGeom>
              <a:avLst/>
              <a:gdLst/>
              <a:ahLst/>
              <a:cxnLst/>
              <a:rect l="l" t="t" r="r" b="b"/>
              <a:pathLst>
                <a:path w="10298430" h="5629910">
                  <a:moveTo>
                    <a:pt x="10298430" y="0"/>
                  </a:moveTo>
                  <a:lnTo>
                    <a:pt x="0" y="0"/>
                  </a:lnTo>
                  <a:lnTo>
                    <a:pt x="0" y="5629909"/>
                  </a:lnTo>
                  <a:lnTo>
                    <a:pt x="10298430" y="5629909"/>
                  </a:lnTo>
                  <a:lnTo>
                    <a:pt x="10298430" y="0"/>
                  </a:lnTo>
                  <a:close/>
                </a:path>
              </a:pathLst>
            </a:custGeom>
            <a:solidFill>
              <a:srgbClr val="FFFFFF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7549" y="547370"/>
              <a:ext cx="10298430" cy="5629910"/>
            </a:xfrm>
            <a:custGeom>
              <a:avLst/>
              <a:gdLst/>
              <a:ahLst/>
              <a:cxnLst/>
              <a:rect l="l" t="t" r="r" b="b"/>
              <a:pathLst>
                <a:path w="10298430" h="5629910">
                  <a:moveTo>
                    <a:pt x="0" y="5629909"/>
                  </a:moveTo>
                  <a:lnTo>
                    <a:pt x="10298430" y="5629909"/>
                  </a:lnTo>
                  <a:lnTo>
                    <a:pt x="10298430" y="0"/>
                  </a:lnTo>
                  <a:lnTo>
                    <a:pt x="0" y="0"/>
                  </a:lnTo>
                  <a:lnTo>
                    <a:pt x="0" y="5629909"/>
                  </a:lnTo>
                  <a:close/>
                </a:path>
              </a:pathLst>
            </a:custGeom>
            <a:ln w="12579">
              <a:solidFill>
                <a:srgbClr val="6EAB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1250" y="541083"/>
              <a:ext cx="10312400" cy="5642610"/>
            </a:xfrm>
            <a:custGeom>
              <a:avLst/>
              <a:gdLst/>
              <a:ahLst/>
              <a:cxnLst/>
              <a:rect l="l" t="t" r="r" b="b"/>
              <a:pathLst>
                <a:path w="10312400" h="5642610">
                  <a:moveTo>
                    <a:pt x="12585" y="6286"/>
                  </a:moveTo>
                  <a:lnTo>
                    <a:pt x="10744" y="1841"/>
                  </a:lnTo>
                  <a:lnTo>
                    <a:pt x="6299" y="0"/>
                  </a:lnTo>
                  <a:lnTo>
                    <a:pt x="1841" y="1841"/>
                  </a:lnTo>
                  <a:lnTo>
                    <a:pt x="0" y="6286"/>
                  </a:lnTo>
                  <a:lnTo>
                    <a:pt x="1841" y="10744"/>
                  </a:lnTo>
                  <a:lnTo>
                    <a:pt x="6299" y="12585"/>
                  </a:lnTo>
                  <a:lnTo>
                    <a:pt x="10744" y="10744"/>
                  </a:lnTo>
                  <a:lnTo>
                    <a:pt x="12585" y="6286"/>
                  </a:lnTo>
                  <a:close/>
                </a:path>
                <a:path w="10312400" h="5642610">
                  <a:moveTo>
                    <a:pt x="10312286" y="5636196"/>
                  </a:moveTo>
                  <a:lnTo>
                    <a:pt x="10310444" y="5631751"/>
                  </a:lnTo>
                  <a:lnTo>
                    <a:pt x="10305999" y="5629910"/>
                  </a:lnTo>
                  <a:lnTo>
                    <a:pt x="10301541" y="5631751"/>
                  </a:lnTo>
                  <a:lnTo>
                    <a:pt x="10299700" y="5636196"/>
                  </a:lnTo>
                  <a:lnTo>
                    <a:pt x="10301541" y="5640654"/>
                  </a:lnTo>
                  <a:lnTo>
                    <a:pt x="10305999" y="5642495"/>
                  </a:lnTo>
                  <a:lnTo>
                    <a:pt x="10310444" y="5640654"/>
                  </a:lnTo>
                  <a:lnTo>
                    <a:pt x="10312286" y="5636196"/>
                  </a:lnTo>
                  <a:close/>
                </a:path>
              </a:pathLst>
            </a:custGeom>
            <a:solidFill>
              <a:srgbClr val="6EAB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0" y="0"/>
            <a:ext cx="12192000" cy="6856730"/>
          </a:xfrm>
          <a:custGeom>
            <a:avLst/>
            <a:gdLst/>
            <a:ahLst/>
            <a:cxnLst/>
            <a:rect l="l" t="t" r="r" b="b"/>
            <a:pathLst>
              <a:path w="12192000" h="6856730">
                <a:moveTo>
                  <a:pt x="12192000" y="0"/>
                </a:moveTo>
                <a:lnTo>
                  <a:pt x="0" y="0"/>
                </a:lnTo>
                <a:lnTo>
                  <a:pt x="0" y="6856730"/>
                </a:lnTo>
                <a:lnTo>
                  <a:pt x="12192000" y="685673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16939" y="638809"/>
            <a:ext cx="990346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600" spc="-85" dirty="0">
                <a:latin typeface="Arial" panose="020B0604020202020204" pitchFamily="34" charset="0"/>
                <a:cs typeface="Arial" panose="020B0604020202020204" pitchFamily="34" charset="0"/>
              </a:rPr>
              <a:t>Interface / menu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C68080E-60ED-26BF-3D3F-FB0251185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711203"/>
            <a:ext cx="7687970" cy="343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34120" y="608390"/>
            <a:ext cx="10854690" cy="5640070"/>
            <a:chOff x="734120" y="608390"/>
            <a:chExt cx="10854690" cy="5640070"/>
          </a:xfrm>
        </p:grpSpPr>
        <p:sp>
          <p:nvSpPr>
            <p:cNvPr id="4" name="object 4"/>
            <p:cNvSpPr/>
            <p:nvPr/>
          </p:nvSpPr>
          <p:spPr>
            <a:xfrm>
              <a:off x="740409" y="614680"/>
              <a:ext cx="10841990" cy="5627370"/>
            </a:xfrm>
            <a:custGeom>
              <a:avLst/>
              <a:gdLst/>
              <a:ahLst/>
              <a:cxnLst/>
              <a:rect l="l" t="t" r="r" b="b"/>
              <a:pathLst>
                <a:path w="10841990" h="5627370">
                  <a:moveTo>
                    <a:pt x="10841990" y="0"/>
                  </a:moveTo>
                  <a:lnTo>
                    <a:pt x="0" y="0"/>
                  </a:lnTo>
                  <a:lnTo>
                    <a:pt x="0" y="5627370"/>
                  </a:lnTo>
                  <a:lnTo>
                    <a:pt x="10841990" y="5627370"/>
                  </a:lnTo>
                  <a:lnTo>
                    <a:pt x="10841990" y="0"/>
                  </a:lnTo>
                  <a:close/>
                </a:path>
              </a:pathLst>
            </a:custGeom>
            <a:solidFill>
              <a:srgbClr val="FFFFFF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0409" y="614680"/>
              <a:ext cx="10841990" cy="5627370"/>
            </a:xfrm>
            <a:custGeom>
              <a:avLst/>
              <a:gdLst/>
              <a:ahLst/>
              <a:cxnLst/>
              <a:rect l="l" t="t" r="r" b="b"/>
              <a:pathLst>
                <a:path w="10841990" h="5627370">
                  <a:moveTo>
                    <a:pt x="0" y="5627370"/>
                  </a:moveTo>
                  <a:lnTo>
                    <a:pt x="10841990" y="5627370"/>
                  </a:lnTo>
                  <a:lnTo>
                    <a:pt x="10841990" y="0"/>
                  </a:lnTo>
                  <a:lnTo>
                    <a:pt x="0" y="0"/>
                  </a:lnTo>
                  <a:lnTo>
                    <a:pt x="0" y="5627370"/>
                  </a:lnTo>
                  <a:close/>
                </a:path>
              </a:pathLst>
            </a:custGeom>
            <a:ln w="12579">
              <a:solidFill>
                <a:srgbClr val="6EAB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4110" y="608393"/>
              <a:ext cx="10854690" cy="5640070"/>
            </a:xfrm>
            <a:custGeom>
              <a:avLst/>
              <a:gdLst/>
              <a:ahLst/>
              <a:cxnLst/>
              <a:rect l="l" t="t" r="r" b="b"/>
              <a:pathLst>
                <a:path w="10854690" h="5640070">
                  <a:moveTo>
                    <a:pt x="12585" y="6286"/>
                  </a:moveTo>
                  <a:lnTo>
                    <a:pt x="10744" y="1841"/>
                  </a:lnTo>
                  <a:lnTo>
                    <a:pt x="6299" y="0"/>
                  </a:lnTo>
                  <a:lnTo>
                    <a:pt x="1841" y="1841"/>
                  </a:lnTo>
                  <a:lnTo>
                    <a:pt x="0" y="6286"/>
                  </a:lnTo>
                  <a:lnTo>
                    <a:pt x="1841" y="10744"/>
                  </a:lnTo>
                  <a:lnTo>
                    <a:pt x="6299" y="12585"/>
                  </a:lnTo>
                  <a:lnTo>
                    <a:pt x="10744" y="10744"/>
                  </a:lnTo>
                  <a:lnTo>
                    <a:pt x="12585" y="6286"/>
                  </a:lnTo>
                  <a:close/>
                </a:path>
                <a:path w="10854690" h="5640070">
                  <a:moveTo>
                    <a:pt x="10854576" y="5633656"/>
                  </a:moveTo>
                  <a:lnTo>
                    <a:pt x="10852734" y="5629211"/>
                  </a:lnTo>
                  <a:lnTo>
                    <a:pt x="10848289" y="5627370"/>
                  </a:lnTo>
                  <a:lnTo>
                    <a:pt x="10843832" y="5629211"/>
                  </a:lnTo>
                  <a:lnTo>
                    <a:pt x="10841990" y="5633656"/>
                  </a:lnTo>
                  <a:lnTo>
                    <a:pt x="10843832" y="5638114"/>
                  </a:lnTo>
                  <a:lnTo>
                    <a:pt x="10848289" y="5639955"/>
                  </a:lnTo>
                  <a:lnTo>
                    <a:pt x="10852734" y="5638114"/>
                  </a:lnTo>
                  <a:lnTo>
                    <a:pt x="10854576" y="5633656"/>
                  </a:lnTo>
                  <a:close/>
                </a:path>
              </a:pathLst>
            </a:custGeom>
            <a:solidFill>
              <a:srgbClr val="6EAB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0" y="0"/>
            <a:ext cx="12192000" cy="6856730"/>
          </a:xfrm>
          <a:custGeom>
            <a:avLst/>
            <a:gdLst/>
            <a:ahLst/>
            <a:cxnLst/>
            <a:rect l="l" t="t" r="r" b="b"/>
            <a:pathLst>
              <a:path w="12192000" h="6856730">
                <a:moveTo>
                  <a:pt x="12192000" y="0"/>
                </a:moveTo>
                <a:lnTo>
                  <a:pt x="0" y="0"/>
                </a:lnTo>
                <a:lnTo>
                  <a:pt x="0" y="6856730"/>
                </a:lnTo>
                <a:lnTo>
                  <a:pt x="12192000" y="685673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16939" y="638809"/>
            <a:ext cx="10293985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600" spc="-85" dirty="0">
                <a:latin typeface="Arial" panose="020B0604020202020204" pitchFamily="34" charset="0"/>
                <a:cs typeface="Arial" panose="020B0604020202020204" pitchFamily="34" charset="0"/>
              </a:rPr>
              <a:t>Interface / menu</a:t>
            </a:r>
            <a:br>
              <a:rPr lang="pt-PT" sz="3600" spc="-85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PT" sz="2400" spc="-85" dirty="0">
                <a:latin typeface="Arial" panose="020B0604020202020204" pitchFamily="34" charset="0"/>
                <a:cs typeface="Arial" panose="020B0604020202020204" pitchFamily="34" charset="0"/>
              </a:rPr>
              <a:t>Exemplos de execução: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7834380-5F0F-7BD8-1D30-1ABD67ACE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976" y="1848530"/>
            <a:ext cx="6605909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B55FBE5-DF53-2668-CC20-805C27D7E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904" y="4331621"/>
            <a:ext cx="95250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34120" y="608390"/>
            <a:ext cx="10854690" cy="5640070"/>
            <a:chOff x="734120" y="608390"/>
            <a:chExt cx="10854690" cy="5640070"/>
          </a:xfrm>
        </p:grpSpPr>
        <p:sp>
          <p:nvSpPr>
            <p:cNvPr id="4" name="object 4"/>
            <p:cNvSpPr/>
            <p:nvPr/>
          </p:nvSpPr>
          <p:spPr>
            <a:xfrm>
              <a:off x="740409" y="614680"/>
              <a:ext cx="10841990" cy="5627370"/>
            </a:xfrm>
            <a:custGeom>
              <a:avLst/>
              <a:gdLst/>
              <a:ahLst/>
              <a:cxnLst/>
              <a:rect l="l" t="t" r="r" b="b"/>
              <a:pathLst>
                <a:path w="10841990" h="5627370">
                  <a:moveTo>
                    <a:pt x="10841990" y="0"/>
                  </a:moveTo>
                  <a:lnTo>
                    <a:pt x="0" y="0"/>
                  </a:lnTo>
                  <a:lnTo>
                    <a:pt x="0" y="5627370"/>
                  </a:lnTo>
                  <a:lnTo>
                    <a:pt x="10841990" y="5627370"/>
                  </a:lnTo>
                  <a:lnTo>
                    <a:pt x="10841990" y="0"/>
                  </a:lnTo>
                  <a:close/>
                </a:path>
              </a:pathLst>
            </a:custGeom>
            <a:solidFill>
              <a:srgbClr val="FFFFFF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0409" y="614680"/>
              <a:ext cx="10841990" cy="5627370"/>
            </a:xfrm>
            <a:custGeom>
              <a:avLst/>
              <a:gdLst/>
              <a:ahLst/>
              <a:cxnLst/>
              <a:rect l="l" t="t" r="r" b="b"/>
              <a:pathLst>
                <a:path w="10841990" h="5627370">
                  <a:moveTo>
                    <a:pt x="0" y="5627370"/>
                  </a:moveTo>
                  <a:lnTo>
                    <a:pt x="10841990" y="5627370"/>
                  </a:lnTo>
                  <a:lnTo>
                    <a:pt x="10841990" y="0"/>
                  </a:lnTo>
                  <a:lnTo>
                    <a:pt x="0" y="0"/>
                  </a:lnTo>
                  <a:lnTo>
                    <a:pt x="0" y="5627370"/>
                  </a:lnTo>
                  <a:close/>
                </a:path>
              </a:pathLst>
            </a:custGeom>
            <a:ln w="12579">
              <a:solidFill>
                <a:srgbClr val="6EAB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4110" y="608393"/>
              <a:ext cx="10854690" cy="5640070"/>
            </a:xfrm>
            <a:custGeom>
              <a:avLst/>
              <a:gdLst/>
              <a:ahLst/>
              <a:cxnLst/>
              <a:rect l="l" t="t" r="r" b="b"/>
              <a:pathLst>
                <a:path w="10854690" h="5640070">
                  <a:moveTo>
                    <a:pt x="12585" y="6286"/>
                  </a:moveTo>
                  <a:lnTo>
                    <a:pt x="10744" y="1841"/>
                  </a:lnTo>
                  <a:lnTo>
                    <a:pt x="6299" y="0"/>
                  </a:lnTo>
                  <a:lnTo>
                    <a:pt x="1841" y="1841"/>
                  </a:lnTo>
                  <a:lnTo>
                    <a:pt x="0" y="6286"/>
                  </a:lnTo>
                  <a:lnTo>
                    <a:pt x="1841" y="10744"/>
                  </a:lnTo>
                  <a:lnTo>
                    <a:pt x="6299" y="12585"/>
                  </a:lnTo>
                  <a:lnTo>
                    <a:pt x="10744" y="10744"/>
                  </a:lnTo>
                  <a:lnTo>
                    <a:pt x="12585" y="6286"/>
                  </a:lnTo>
                  <a:close/>
                </a:path>
                <a:path w="10854690" h="5640070">
                  <a:moveTo>
                    <a:pt x="10854576" y="5633656"/>
                  </a:moveTo>
                  <a:lnTo>
                    <a:pt x="10852734" y="5629211"/>
                  </a:lnTo>
                  <a:lnTo>
                    <a:pt x="10848289" y="5627370"/>
                  </a:lnTo>
                  <a:lnTo>
                    <a:pt x="10843832" y="5629211"/>
                  </a:lnTo>
                  <a:lnTo>
                    <a:pt x="10841990" y="5633656"/>
                  </a:lnTo>
                  <a:lnTo>
                    <a:pt x="10843832" y="5638114"/>
                  </a:lnTo>
                  <a:lnTo>
                    <a:pt x="10848289" y="5639955"/>
                  </a:lnTo>
                  <a:lnTo>
                    <a:pt x="10852734" y="5638114"/>
                  </a:lnTo>
                  <a:lnTo>
                    <a:pt x="10854576" y="5633656"/>
                  </a:lnTo>
                  <a:close/>
                </a:path>
              </a:pathLst>
            </a:custGeom>
            <a:solidFill>
              <a:srgbClr val="6EAB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0" y="0"/>
            <a:ext cx="12192000" cy="6856730"/>
          </a:xfrm>
          <a:custGeom>
            <a:avLst/>
            <a:gdLst/>
            <a:ahLst/>
            <a:cxnLst/>
            <a:rect l="l" t="t" r="r" b="b"/>
            <a:pathLst>
              <a:path w="12192000" h="6856730">
                <a:moveTo>
                  <a:pt x="12192000" y="0"/>
                </a:moveTo>
                <a:lnTo>
                  <a:pt x="0" y="0"/>
                </a:lnTo>
                <a:lnTo>
                  <a:pt x="0" y="6856730"/>
                </a:lnTo>
                <a:lnTo>
                  <a:pt x="12192000" y="685673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16939" y="638809"/>
            <a:ext cx="1053465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600" spc="-120" dirty="0">
                <a:latin typeface="Arial" panose="020B0604020202020204" pitchFamily="34" charset="0"/>
                <a:cs typeface="Arial" panose="020B0604020202020204" pitchFamily="34" charset="0"/>
              </a:rPr>
              <a:t>Exemplos de funcionalidades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3A622488-AEE3-4FC7-AEDE-9BA80804794E}"/>
              </a:ext>
            </a:extLst>
          </p:cNvPr>
          <p:cNvSpPr txBox="1"/>
          <p:nvPr/>
        </p:nvSpPr>
        <p:spPr>
          <a:xfrm>
            <a:off x="1143000" y="1676400"/>
            <a:ext cx="7543800" cy="468077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lang="pt-PT" sz="2400" i="1" spc="-175" dirty="0">
                <a:solidFill>
                  <a:srgbClr val="FFFFFF"/>
                </a:solidFill>
                <a:latin typeface="DejaVu Sans"/>
                <a:cs typeface="DejaVu Sans"/>
              </a:rPr>
              <a:t>- </a:t>
            </a:r>
            <a:r>
              <a:rPr lang="pt-PT" sz="2400" i="1" spc="-17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Viagem mais curta entre dois aeroportos     O(V + E)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051942F2-2308-C85A-6291-EC9637EDB587}"/>
              </a:ext>
            </a:extLst>
          </p:cNvPr>
          <p:cNvSpPr txBox="1"/>
          <p:nvPr/>
        </p:nvSpPr>
        <p:spPr>
          <a:xfrm>
            <a:off x="1143000" y="2381207"/>
            <a:ext cx="9448800" cy="468077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lang="pt-PT" sz="2400" i="1" spc="-175" dirty="0">
                <a:solidFill>
                  <a:srgbClr val="FFFFFF"/>
                </a:solidFill>
                <a:latin typeface="DejaVu Sans"/>
                <a:cs typeface="DejaVu Sans"/>
              </a:rPr>
              <a:t>- </a:t>
            </a:r>
            <a:r>
              <a:rPr lang="pt-PT" sz="2400" i="1" spc="-17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Viagem mais curta entre um aeroporto e uma cidade    O(V + E)  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D1505039-F578-822E-0381-B89DB5D98090}"/>
              </a:ext>
            </a:extLst>
          </p:cNvPr>
          <p:cNvSpPr txBox="1"/>
          <p:nvPr/>
        </p:nvSpPr>
        <p:spPr>
          <a:xfrm>
            <a:off x="1066800" y="3086014"/>
            <a:ext cx="9906000" cy="468077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lang="pt-PT" sz="2400" i="1" spc="-175" dirty="0">
                <a:solidFill>
                  <a:srgbClr val="FFFFFF"/>
                </a:solidFill>
                <a:latin typeface="DejaVu Sans"/>
                <a:cs typeface="DejaVu Sans"/>
              </a:rPr>
              <a:t>- </a:t>
            </a:r>
            <a:r>
              <a:rPr lang="pt-PT" sz="2400" i="1" spc="-17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Viagem mais curta entre um aeroporto e certas coordenadas   O(V + E)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4E150C4F-7837-FE8F-1281-A76C0C8040C0}"/>
              </a:ext>
            </a:extLst>
          </p:cNvPr>
          <p:cNvSpPr txBox="1"/>
          <p:nvPr/>
        </p:nvSpPr>
        <p:spPr>
          <a:xfrm>
            <a:off x="1066800" y="3783769"/>
            <a:ext cx="10210800" cy="468077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lang="pt-PT" sz="2400" i="1" spc="-175" dirty="0">
                <a:solidFill>
                  <a:srgbClr val="FFFFFF"/>
                </a:solidFill>
                <a:latin typeface="DejaVu Sans"/>
                <a:cs typeface="DejaVu Sans"/>
              </a:rPr>
              <a:t>- </a:t>
            </a:r>
            <a:r>
              <a:rPr lang="pt-PT" sz="2400" i="1" spc="-17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Viagem mais curta entre uma cidade e um aeroporto    O(V + E)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F8BA2881-3331-D560-1331-BB9E78228A1B}"/>
              </a:ext>
            </a:extLst>
          </p:cNvPr>
          <p:cNvSpPr txBox="1"/>
          <p:nvPr/>
        </p:nvSpPr>
        <p:spPr>
          <a:xfrm>
            <a:off x="1035424" y="4481524"/>
            <a:ext cx="8946776" cy="468077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lang="pt-PT" sz="2400" i="1" spc="-175" dirty="0">
                <a:solidFill>
                  <a:srgbClr val="FFFFFF"/>
                </a:solidFill>
                <a:latin typeface="DejaVu Sans"/>
                <a:cs typeface="DejaVu Sans"/>
              </a:rPr>
              <a:t>- </a:t>
            </a:r>
            <a:r>
              <a:rPr lang="pt-PT" sz="2400" i="1" spc="-17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Todos os voos a partir de um aeroporto    O(n)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FFCE01AE-4F09-DCEF-2AA1-9B9F5BF32013}"/>
              </a:ext>
            </a:extLst>
          </p:cNvPr>
          <p:cNvSpPr txBox="1"/>
          <p:nvPr/>
        </p:nvSpPr>
        <p:spPr>
          <a:xfrm>
            <a:off x="1035424" y="5181191"/>
            <a:ext cx="9022976" cy="468077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lang="pt-PT" sz="2400" i="1" spc="-175" dirty="0">
                <a:solidFill>
                  <a:srgbClr val="FFFFFF"/>
                </a:solidFill>
                <a:latin typeface="DejaVu Sans"/>
                <a:cs typeface="DejaVu Sans"/>
              </a:rPr>
              <a:t>- </a:t>
            </a:r>
            <a:r>
              <a:rPr lang="pt-PT" sz="2400" i="1" spc="-175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Estatisticas</a:t>
            </a:r>
            <a:r>
              <a:rPr lang="pt-PT" sz="2400" i="1" spc="-17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sobre networks, países, </a:t>
            </a:r>
            <a:r>
              <a:rPr lang="pt-PT" sz="2400" i="1" spc="-175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airlines</a:t>
            </a:r>
            <a:r>
              <a:rPr lang="pt-PT" sz="2400" i="1" spc="-17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aeroportos  O(1)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363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34120" y="608390"/>
            <a:ext cx="10854690" cy="5640070"/>
            <a:chOff x="734120" y="608390"/>
            <a:chExt cx="10854690" cy="5640070"/>
          </a:xfrm>
        </p:grpSpPr>
        <p:sp>
          <p:nvSpPr>
            <p:cNvPr id="4" name="object 4"/>
            <p:cNvSpPr/>
            <p:nvPr/>
          </p:nvSpPr>
          <p:spPr>
            <a:xfrm>
              <a:off x="740409" y="614680"/>
              <a:ext cx="10841990" cy="5627370"/>
            </a:xfrm>
            <a:custGeom>
              <a:avLst/>
              <a:gdLst/>
              <a:ahLst/>
              <a:cxnLst/>
              <a:rect l="l" t="t" r="r" b="b"/>
              <a:pathLst>
                <a:path w="10841990" h="5627370">
                  <a:moveTo>
                    <a:pt x="10841990" y="0"/>
                  </a:moveTo>
                  <a:lnTo>
                    <a:pt x="0" y="0"/>
                  </a:lnTo>
                  <a:lnTo>
                    <a:pt x="0" y="5627370"/>
                  </a:lnTo>
                  <a:lnTo>
                    <a:pt x="10841990" y="5627370"/>
                  </a:lnTo>
                  <a:lnTo>
                    <a:pt x="10841990" y="0"/>
                  </a:lnTo>
                  <a:close/>
                </a:path>
              </a:pathLst>
            </a:custGeom>
            <a:solidFill>
              <a:srgbClr val="FFFFFF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0409" y="614680"/>
              <a:ext cx="10841990" cy="5627370"/>
            </a:xfrm>
            <a:custGeom>
              <a:avLst/>
              <a:gdLst/>
              <a:ahLst/>
              <a:cxnLst/>
              <a:rect l="l" t="t" r="r" b="b"/>
              <a:pathLst>
                <a:path w="10841990" h="5627370">
                  <a:moveTo>
                    <a:pt x="0" y="5627370"/>
                  </a:moveTo>
                  <a:lnTo>
                    <a:pt x="10841990" y="5627370"/>
                  </a:lnTo>
                  <a:lnTo>
                    <a:pt x="10841990" y="0"/>
                  </a:lnTo>
                  <a:lnTo>
                    <a:pt x="0" y="0"/>
                  </a:lnTo>
                  <a:lnTo>
                    <a:pt x="0" y="5627370"/>
                  </a:lnTo>
                  <a:close/>
                </a:path>
              </a:pathLst>
            </a:custGeom>
            <a:ln w="12579">
              <a:solidFill>
                <a:srgbClr val="6EAB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4110" y="608393"/>
              <a:ext cx="10854690" cy="5640070"/>
            </a:xfrm>
            <a:custGeom>
              <a:avLst/>
              <a:gdLst/>
              <a:ahLst/>
              <a:cxnLst/>
              <a:rect l="l" t="t" r="r" b="b"/>
              <a:pathLst>
                <a:path w="10854690" h="5640070">
                  <a:moveTo>
                    <a:pt x="12585" y="6286"/>
                  </a:moveTo>
                  <a:lnTo>
                    <a:pt x="10744" y="1841"/>
                  </a:lnTo>
                  <a:lnTo>
                    <a:pt x="6299" y="0"/>
                  </a:lnTo>
                  <a:lnTo>
                    <a:pt x="1841" y="1841"/>
                  </a:lnTo>
                  <a:lnTo>
                    <a:pt x="0" y="6286"/>
                  </a:lnTo>
                  <a:lnTo>
                    <a:pt x="1841" y="10744"/>
                  </a:lnTo>
                  <a:lnTo>
                    <a:pt x="6299" y="12585"/>
                  </a:lnTo>
                  <a:lnTo>
                    <a:pt x="10744" y="10744"/>
                  </a:lnTo>
                  <a:lnTo>
                    <a:pt x="12585" y="6286"/>
                  </a:lnTo>
                  <a:close/>
                </a:path>
                <a:path w="10854690" h="5640070">
                  <a:moveTo>
                    <a:pt x="10854576" y="5633656"/>
                  </a:moveTo>
                  <a:lnTo>
                    <a:pt x="10852734" y="5629211"/>
                  </a:lnTo>
                  <a:lnTo>
                    <a:pt x="10848289" y="5627370"/>
                  </a:lnTo>
                  <a:lnTo>
                    <a:pt x="10843832" y="5629211"/>
                  </a:lnTo>
                  <a:lnTo>
                    <a:pt x="10841990" y="5633656"/>
                  </a:lnTo>
                  <a:lnTo>
                    <a:pt x="10843832" y="5638114"/>
                  </a:lnTo>
                  <a:lnTo>
                    <a:pt x="10848289" y="5639955"/>
                  </a:lnTo>
                  <a:lnTo>
                    <a:pt x="10852734" y="5638114"/>
                  </a:lnTo>
                  <a:lnTo>
                    <a:pt x="10854576" y="5633656"/>
                  </a:lnTo>
                  <a:close/>
                </a:path>
              </a:pathLst>
            </a:custGeom>
            <a:solidFill>
              <a:srgbClr val="6EAB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0" y="0"/>
            <a:ext cx="12192000" cy="6856730"/>
          </a:xfrm>
          <a:custGeom>
            <a:avLst/>
            <a:gdLst/>
            <a:ahLst/>
            <a:cxnLst/>
            <a:rect l="l" t="t" r="r" b="b"/>
            <a:pathLst>
              <a:path w="12192000" h="6856730">
                <a:moveTo>
                  <a:pt x="12192000" y="0"/>
                </a:moveTo>
                <a:lnTo>
                  <a:pt x="0" y="0"/>
                </a:lnTo>
                <a:lnTo>
                  <a:pt x="0" y="6856730"/>
                </a:lnTo>
                <a:lnTo>
                  <a:pt x="12192000" y="685673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16939" y="638809"/>
            <a:ext cx="1053465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600" spc="-85" dirty="0">
                <a:latin typeface="Arial" panose="020B0604020202020204" pitchFamily="34" charset="0"/>
                <a:cs typeface="Arial" panose="020B0604020202020204" pitchFamily="34" charset="0"/>
              </a:rPr>
              <a:t>DESTAQUE</a:t>
            </a:r>
            <a:r>
              <a:rPr sz="3600" spc="-1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sz="36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-120" dirty="0">
                <a:latin typeface="Arial" panose="020B0604020202020204" pitchFamily="34" charset="0"/>
                <a:cs typeface="Arial" panose="020B0604020202020204" pitchFamily="34" charset="0"/>
              </a:rPr>
              <a:t>FUNCIONALIDADES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83506" y="1814024"/>
            <a:ext cx="3276600" cy="468077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lang="pt-PT" sz="2400" i="1" spc="-17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Pesquisa em largura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B0489C1-ED36-98E6-9726-23AAFF197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512670"/>
            <a:ext cx="3910012" cy="307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bject 9">
            <a:extLst>
              <a:ext uri="{FF2B5EF4-FFF2-40B4-BE49-F238E27FC236}">
                <a16:creationId xmlns:a16="http://schemas.microsoft.com/office/drawing/2014/main" id="{3A622488-AEE3-4FC7-AEDE-9BA80804794E}"/>
              </a:ext>
            </a:extLst>
          </p:cNvPr>
          <p:cNvSpPr txBox="1"/>
          <p:nvPr/>
        </p:nvSpPr>
        <p:spPr>
          <a:xfrm>
            <a:off x="6184264" y="1834533"/>
            <a:ext cx="5169536" cy="468077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lang="pt-PT" sz="2400" i="1" spc="-17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Pesquisa em largura com pesos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3C60FDD6-0994-38AE-6104-29C743E16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512670"/>
            <a:ext cx="4576078" cy="307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197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34120" y="608390"/>
            <a:ext cx="10854690" cy="5640070"/>
            <a:chOff x="734120" y="608390"/>
            <a:chExt cx="10854690" cy="5640070"/>
          </a:xfrm>
        </p:grpSpPr>
        <p:sp>
          <p:nvSpPr>
            <p:cNvPr id="4" name="object 4"/>
            <p:cNvSpPr/>
            <p:nvPr/>
          </p:nvSpPr>
          <p:spPr>
            <a:xfrm>
              <a:off x="740409" y="614680"/>
              <a:ext cx="10841990" cy="5627370"/>
            </a:xfrm>
            <a:custGeom>
              <a:avLst/>
              <a:gdLst/>
              <a:ahLst/>
              <a:cxnLst/>
              <a:rect l="l" t="t" r="r" b="b"/>
              <a:pathLst>
                <a:path w="10841990" h="5627370">
                  <a:moveTo>
                    <a:pt x="10841990" y="0"/>
                  </a:moveTo>
                  <a:lnTo>
                    <a:pt x="0" y="0"/>
                  </a:lnTo>
                  <a:lnTo>
                    <a:pt x="0" y="5627370"/>
                  </a:lnTo>
                  <a:lnTo>
                    <a:pt x="10841990" y="5627370"/>
                  </a:lnTo>
                  <a:lnTo>
                    <a:pt x="10841990" y="0"/>
                  </a:lnTo>
                  <a:close/>
                </a:path>
              </a:pathLst>
            </a:custGeom>
            <a:solidFill>
              <a:srgbClr val="FFFFFF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0409" y="614680"/>
              <a:ext cx="10841990" cy="5627370"/>
            </a:xfrm>
            <a:custGeom>
              <a:avLst/>
              <a:gdLst/>
              <a:ahLst/>
              <a:cxnLst/>
              <a:rect l="l" t="t" r="r" b="b"/>
              <a:pathLst>
                <a:path w="10841990" h="5627370">
                  <a:moveTo>
                    <a:pt x="0" y="5627370"/>
                  </a:moveTo>
                  <a:lnTo>
                    <a:pt x="10841990" y="5627370"/>
                  </a:lnTo>
                  <a:lnTo>
                    <a:pt x="10841990" y="0"/>
                  </a:lnTo>
                  <a:lnTo>
                    <a:pt x="0" y="0"/>
                  </a:lnTo>
                  <a:lnTo>
                    <a:pt x="0" y="5627370"/>
                  </a:lnTo>
                  <a:close/>
                </a:path>
              </a:pathLst>
            </a:custGeom>
            <a:ln w="12579">
              <a:solidFill>
                <a:srgbClr val="6EAB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4110" y="608393"/>
              <a:ext cx="10854690" cy="5640070"/>
            </a:xfrm>
            <a:custGeom>
              <a:avLst/>
              <a:gdLst/>
              <a:ahLst/>
              <a:cxnLst/>
              <a:rect l="l" t="t" r="r" b="b"/>
              <a:pathLst>
                <a:path w="10854690" h="5640070">
                  <a:moveTo>
                    <a:pt x="12585" y="6286"/>
                  </a:moveTo>
                  <a:lnTo>
                    <a:pt x="10744" y="1841"/>
                  </a:lnTo>
                  <a:lnTo>
                    <a:pt x="6299" y="0"/>
                  </a:lnTo>
                  <a:lnTo>
                    <a:pt x="1841" y="1841"/>
                  </a:lnTo>
                  <a:lnTo>
                    <a:pt x="0" y="6286"/>
                  </a:lnTo>
                  <a:lnTo>
                    <a:pt x="1841" y="10744"/>
                  </a:lnTo>
                  <a:lnTo>
                    <a:pt x="6299" y="12585"/>
                  </a:lnTo>
                  <a:lnTo>
                    <a:pt x="10744" y="10744"/>
                  </a:lnTo>
                  <a:lnTo>
                    <a:pt x="12585" y="6286"/>
                  </a:lnTo>
                  <a:close/>
                </a:path>
                <a:path w="10854690" h="5640070">
                  <a:moveTo>
                    <a:pt x="10854576" y="5633656"/>
                  </a:moveTo>
                  <a:lnTo>
                    <a:pt x="10852734" y="5629211"/>
                  </a:lnTo>
                  <a:lnTo>
                    <a:pt x="10848289" y="5627370"/>
                  </a:lnTo>
                  <a:lnTo>
                    <a:pt x="10843832" y="5629211"/>
                  </a:lnTo>
                  <a:lnTo>
                    <a:pt x="10841990" y="5633656"/>
                  </a:lnTo>
                  <a:lnTo>
                    <a:pt x="10843832" y="5638114"/>
                  </a:lnTo>
                  <a:lnTo>
                    <a:pt x="10848289" y="5639955"/>
                  </a:lnTo>
                  <a:lnTo>
                    <a:pt x="10852734" y="5638114"/>
                  </a:lnTo>
                  <a:lnTo>
                    <a:pt x="10854576" y="5633656"/>
                  </a:lnTo>
                  <a:close/>
                </a:path>
              </a:pathLst>
            </a:custGeom>
            <a:solidFill>
              <a:srgbClr val="6EAB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0" y="0"/>
            <a:ext cx="12192000" cy="6856730"/>
          </a:xfrm>
          <a:custGeom>
            <a:avLst/>
            <a:gdLst/>
            <a:ahLst/>
            <a:cxnLst/>
            <a:rect l="l" t="t" r="r" b="b"/>
            <a:pathLst>
              <a:path w="12192000" h="6856730">
                <a:moveTo>
                  <a:pt x="12192000" y="0"/>
                </a:moveTo>
                <a:lnTo>
                  <a:pt x="0" y="0"/>
                </a:lnTo>
                <a:lnTo>
                  <a:pt x="0" y="6856730"/>
                </a:lnTo>
                <a:lnTo>
                  <a:pt x="12192000" y="685673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16939" y="638809"/>
            <a:ext cx="1053465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600" spc="-85" dirty="0">
                <a:latin typeface="Arial" panose="020B0604020202020204" pitchFamily="34" charset="0"/>
                <a:cs typeface="Arial" panose="020B0604020202020204" pitchFamily="34" charset="0"/>
              </a:rPr>
              <a:t>Principais dificuldades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83506" y="1814024"/>
            <a:ext cx="6998494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lang="pt-PT" sz="2800" i="1" spc="-175" dirty="0">
                <a:solidFill>
                  <a:srgbClr val="FFFFFF"/>
                </a:solidFill>
                <a:latin typeface="DejaVu Sans"/>
                <a:cs typeface="DejaVu Sans"/>
              </a:rPr>
              <a:t>- </a:t>
            </a:r>
            <a:r>
              <a:rPr lang="pt-PT" sz="2800" i="1" spc="-17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Criação do grafo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8D7BA381-5D35-A726-4B4B-E60F4065C97F}"/>
              </a:ext>
            </a:extLst>
          </p:cNvPr>
          <p:cNvSpPr txBox="1"/>
          <p:nvPr/>
        </p:nvSpPr>
        <p:spPr>
          <a:xfrm>
            <a:off x="1352130" y="2625196"/>
            <a:ext cx="6998494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lang="pt-PT" sz="2800" i="1" spc="-175" dirty="0">
                <a:solidFill>
                  <a:srgbClr val="FFFFFF"/>
                </a:solidFill>
                <a:latin typeface="DejaVu Sans"/>
                <a:cs typeface="DejaVu Sans"/>
              </a:rPr>
              <a:t>- </a:t>
            </a:r>
            <a:r>
              <a:rPr lang="pt-PT" sz="2800" i="1" spc="-17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Utilização das novas estruturas de dados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8934A5DD-9377-9F3D-E588-76E3187C1657}"/>
              </a:ext>
            </a:extLst>
          </p:cNvPr>
          <p:cNvSpPr txBox="1"/>
          <p:nvPr/>
        </p:nvSpPr>
        <p:spPr>
          <a:xfrm>
            <a:off x="1343164" y="3490643"/>
            <a:ext cx="8105635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lang="pt-PT" sz="2800" i="1" spc="-175" dirty="0">
                <a:solidFill>
                  <a:srgbClr val="FFFFFF"/>
                </a:solidFill>
                <a:latin typeface="DejaVu Sans"/>
                <a:cs typeface="DejaVu Sans"/>
              </a:rPr>
              <a:t>- </a:t>
            </a:r>
            <a:r>
              <a:rPr lang="pt-PT" sz="2800" i="1" spc="-17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Testar o resultado de acordo com os dados reais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46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</TotalTime>
  <Words>286</Words>
  <Application>Microsoft Office PowerPoint</Application>
  <PresentationFormat>Widescreen</PresentationFormat>
  <Paragraphs>29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DejaVu Sans</vt:lpstr>
      <vt:lpstr>Liberation Sans</vt:lpstr>
      <vt:lpstr>Arial</vt:lpstr>
      <vt:lpstr>Office Theme</vt:lpstr>
      <vt:lpstr>         Transportes Aéreos           Projeto nº 2</vt:lpstr>
      <vt:lpstr>Leitura dos dados fornecidos</vt:lpstr>
      <vt:lpstr>Grafo utilizado</vt:lpstr>
      <vt:lpstr>ENUMERAÇÃO DE CLASSES</vt:lpstr>
      <vt:lpstr>Interface / menu</vt:lpstr>
      <vt:lpstr>Interface / menu Exemplos de execução:</vt:lpstr>
      <vt:lpstr>Exemplos de funcionalidades</vt:lpstr>
      <vt:lpstr>DESTAQUE DE FUNCIONALIDADES</vt:lpstr>
      <vt:lpstr>Principais dificuldades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HORÁRIOS DE ESTUDANTES L.EIC</dc:title>
  <dc:creator>Patrícia Palmira de Sousa</dc:creator>
  <cp:lastModifiedBy>António Rodolfo de Almeida Seara Ferreira</cp:lastModifiedBy>
  <cp:revision>3</cp:revision>
  <dcterms:created xsi:type="dcterms:W3CDTF">2023-01-08T16:37:51Z</dcterms:created>
  <dcterms:modified xsi:type="dcterms:W3CDTF">2023-01-08T19:14:47Z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2022-11-07T00:00:00Z</vt:filetime>
  </property>
  <property fmtid="{D5CDD505-2E9C-101B-9397-08002B2CF9AE}" pid="3" name="Creator">
    <vt:lpwstr>Impress</vt:lpwstr>
  </property>
  <property fmtid="{D5CDD505-2E9C-101B-9397-08002B2CF9AE}" pid="4" name="LastSaved">
    <vt:filetime>2022-11-07T00:00:00Z</vt:filetime>
  </property>
</Properties>
</file>